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1" r:id="rId5"/>
  </p:sldMasterIdLst>
  <p:notesMasterIdLst>
    <p:notesMasterId r:id="rId13"/>
  </p:notesMasterIdLst>
  <p:sldIdLst>
    <p:sldId id="256" r:id="rId6"/>
    <p:sldId id="257" r:id="rId7"/>
    <p:sldId id="258" r:id="rId8"/>
    <p:sldId id="259" r:id="rId9"/>
    <p:sldId id="260" r:id="rId10"/>
    <p:sldId id="261" r:id="rId11"/>
    <p:sldId id="262" r:id="rId12"/>
  </p:sldIdLst>
  <p:sldSz cx="9144000" cy="6858000" type="screen4x3"/>
  <p:notesSz cx="6805613" cy="9944100"/>
  <p:embeddedFontLst>
    <p:embeddedFont>
      <p:font typeface="Arial Narrow" panose="020B060602020203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Oswald" panose="00000500000000000000" pitchFamily="2" charset="-18"/>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wjFKVpD1NUj22pdp6AuPswiua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C3DF4-E896-4C1F-A2B8-DCF3471190A7}" v="2" dt="2023-11-06T10:46:39.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08" d="100"/>
          <a:sy n="108" d="100"/>
        </p:scale>
        <p:origin x="17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ja Premk" userId="82b8116c-f106-4d30-9eb0-ce65c03ca874" providerId="ADAL" clId="{7E8C3DF4-E896-4C1F-A2B8-DCF3471190A7}"/>
    <pc:docChg chg="modSld">
      <pc:chgData name="Taja Premk" userId="82b8116c-f106-4d30-9eb0-ce65c03ca874" providerId="ADAL" clId="{7E8C3DF4-E896-4C1F-A2B8-DCF3471190A7}" dt="2023-11-06T10:47:13.514" v="10" actId="14100"/>
      <pc:docMkLst>
        <pc:docMk/>
      </pc:docMkLst>
      <pc:sldChg chg="addSp delSp modSp mod">
        <pc:chgData name="Taja Premk" userId="82b8116c-f106-4d30-9eb0-ce65c03ca874" providerId="ADAL" clId="{7E8C3DF4-E896-4C1F-A2B8-DCF3471190A7}" dt="2023-11-06T10:46:47.666" v="7" actId="1076"/>
        <pc:sldMkLst>
          <pc:docMk/>
          <pc:sldMk cId="0" sldId="256"/>
        </pc:sldMkLst>
        <pc:picChg chg="del">
          <ac:chgData name="Taja Premk" userId="82b8116c-f106-4d30-9eb0-ce65c03ca874" providerId="ADAL" clId="{7E8C3DF4-E896-4C1F-A2B8-DCF3471190A7}" dt="2023-11-06T10:46:32.109" v="0" actId="478"/>
          <ac:picMkLst>
            <pc:docMk/>
            <pc:sldMk cId="0" sldId="256"/>
            <ac:picMk id="2" creationId="{CE464E54-E149-635C-7BE0-E284106AC670}"/>
          </ac:picMkLst>
        </pc:picChg>
        <pc:picChg chg="add mod">
          <ac:chgData name="Taja Premk" userId="82b8116c-f106-4d30-9eb0-ce65c03ca874" providerId="ADAL" clId="{7E8C3DF4-E896-4C1F-A2B8-DCF3471190A7}" dt="2023-11-06T10:46:47.666" v="7" actId="1076"/>
          <ac:picMkLst>
            <pc:docMk/>
            <pc:sldMk cId="0" sldId="256"/>
            <ac:picMk id="4" creationId="{894C0843-9567-CC46-258E-3FE23E6E90D0}"/>
          </ac:picMkLst>
        </pc:picChg>
      </pc:sldChg>
      <pc:sldChg chg="modSp mod">
        <pc:chgData name="Taja Premk" userId="82b8116c-f106-4d30-9eb0-ce65c03ca874" providerId="ADAL" clId="{7E8C3DF4-E896-4C1F-A2B8-DCF3471190A7}" dt="2023-11-06T10:47:13.514" v="10" actId="14100"/>
        <pc:sldMkLst>
          <pc:docMk/>
          <pc:sldMk cId="0" sldId="258"/>
        </pc:sldMkLst>
        <pc:spChg chg="mod">
          <ac:chgData name="Taja Premk" userId="82b8116c-f106-4d30-9eb0-ce65c03ca874" providerId="ADAL" clId="{7E8C3DF4-E896-4C1F-A2B8-DCF3471190A7}" dt="2023-11-06T10:47:13.514" v="10" actId="14100"/>
          <ac:spMkLst>
            <pc:docMk/>
            <pc:sldMk cId="0" sldId="258"/>
            <ac:spMk id="13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9162def431_0_7: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9162def431_0_7:notes"/>
          <p:cNvSpPr txBox="1">
            <a:spLocks noGrp="1"/>
          </p:cNvSpPr>
          <p:nvPr>
            <p:ph type="body" idx="1"/>
          </p:nvPr>
        </p:nvSpPr>
        <p:spPr>
          <a:xfrm>
            <a:off x="680550" y="4723425"/>
            <a:ext cx="5444400" cy="447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457200" y="1981080"/>
            <a:ext cx="8229240" cy="41144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body" idx="1"/>
          </p:nvPr>
        </p:nvSpPr>
        <p:spPr>
          <a:xfrm>
            <a:off x="457200" y="19810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0" name="Google Shape;50;p21"/>
          <p:cNvSpPr txBox="1">
            <a:spLocks noGrp="1"/>
          </p:cNvSpPr>
          <p:nvPr>
            <p:ph type="body" idx="2"/>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4" name="Google Shape;54;p2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5" name="Google Shape;55;p2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6" name="Google Shape;56;p2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0" name="Google Shape;60;p2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61" name="Google Shape;61;p2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62" name="Google Shape;62;p2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0" name="Google Shape;80;p2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2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8" name="Google Shape;88;p2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9" name="Google Shape;89;p2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3" name="Google Shape;93;p2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4" name="Google Shape;94;p2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3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8" name="Google Shape;98;p3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9" name="Google Shape;99;p3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31"/>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1"/>
          <p:cNvSpPr txBox="1">
            <a:spLocks noGrp="1"/>
          </p:cNvSpPr>
          <p:nvPr>
            <p:ph type="body" idx="1"/>
          </p:nvPr>
        </p:nvSpPr>
        <p:spPr>
          <a:xfrm>
            <a:off x="457200" y="19810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3" name="Google Shape;103;p31"/>
          <p:cNvSpPr txBox="1">
            <a:spLocks noGrp="1"/>
          </p:cNvSpPr>
          <p:nvPr>
            <p:ph type="body" idx="2"/>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3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7" name="Google Shape;107;p3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8" name="Google Shape;108;p3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9" name="Google Shape;109;p3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3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13" name="Google Shape;113;p3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114" name="Google Shape;114;p3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115" name="Google Shape;115;p3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27" name="Google Shape;27;p1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0"/>
        <p:cNvGrpSpPr/>
        <p:nvPr/>
      </p:nvGrpSpPr>
      <p:grpSpPr>
        <a:xfrm>
          <a:off x="0" y="0"/>
          <a:ext cx="0" cy="0"/>
          <a:chOff x="0" y="0"/>
          <a:chExt cx="0" cy="0"/>
        </a:xfrm>
      </p:grpSpPr>
      <p:sp>
        <p:nvSpPr>
          <p:cNvPr id="31" name="Google Shape;31;p1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5" name="Google Shape;35;p1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6" name="Google Shape;36;p1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0" name="Google Shape;40;p1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1" name="Google Shape;41;p1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5" name="Google Shape;45;p2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6" name="Google Shape;46;p2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8"/>
          <p:cNvPicPr preferRelativeResize="0"/>
          <p:nvPr/>
        </p:nvPicPr>
        <p:blipFill rotWithShape="1">
          <a:blip r:embed="rId14">
            <a:alphaModFix/>
          </a:blip>
          <a:srcRect/>
          <a:stretch/>
        </p:blipFill>
        <p:spPr>
          <a:xfrm>
            <a:off x="0" y="0"/>
            <a:ext cx="9143640" cy="6859080"/>
          </a:xfrm>
          <a:prstGeom prst="rect">
            <a:avLst/>
          </a:prstGeom>
          <a:noFill/>
          <a:ln>
            <a:noFill/>
          </a:ln>
        </p:spPr>
      </p:pic>
      <p:cxnSp>
        <p:nvCxnSpPr>
          <p:cNvPr id="7" name="Google Shape;7;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8" name="Google Shape;8;p8"/>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pic>
        <p:nvPicPr>
          <p:cNvPr id="9" name="Google Shape;9;p8"/>
          <p:cNvPicPr preferRelativeResize="0"/>
          <p:nvPr/>
        </p:nvPicPr>
        <p:blipFill rotWithShape="1">
          <a:blip r:embed="rId14">
            <a:alphaModFix/>
          </a:blip>
          <a:srcRect/>
          <a:stretch/>
        </p:blipFill>
        <p:spPr>
          <a:xfrm>
            <a:off x="0" y="0"/>
            <a:ext cx="9143640" cy="6859080"/>
          </a:xfrm>
          <a:prstGeom prst="rect">
            <a:avLst/>
          </a:prstGeom>
          <a:noFill/>
          <a:ln>
            <a:noFill/>
          </a:ln>
        </p:spPr>
      </p:pic>
      <p:sp>
        <p:nvSpPr>
          <p:cNvPr id="10" name="Google Shape;10;p8"/>
          <p:cNvSpPr/>
          <p:nvPr/>
        </p:nvSpPr>
        <p:spPr>
          <a:xfrm>
            <a:off x="457200" y="380880"/>
            <a:ext cx="8206920" cy="36000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8"/>
          <p:cNvPicPr preferRelativeResize="0"/>
          <p:nvPr/>
        </p:nvPicPr>
        <p:blipFill rotWithShape="1">
          <a:blip r:embed="rId15">
            <a:alphaModFix/>
          </a:blip>
          <a:srcRect/>
          <a:stretch/>
        </p:blipFill>
        <p:spPr>
          <a:xfrm>
            <a:off x="7467480" y="2438280"/>
            <a:ext cx="823680" cy="1292040"/>
          </a:xfrm>
          <a:prstGeom prst="rect">
            <a:avLst/>
          </a:prstGeom>
          <a:noFill/>
          <a:ln>
            <a:noFill/>
          </a:ln>
        </p:spPr>
      </p:pic>
      <p:pic>
        <p:nvPicPr>
          <p:cNvPr id="12" name="Google Shape;12;p8"/>
          <p:cNvPicPr preferRelativeResize="0"/>
          <p:nvPr/>
        </p:nvPicPr>
        <p:blipFill rotWithShape="1">
          <a:blip r:embed="rId16">
            <a:alphaModFix/>
          </a:blip>
          <a:srcRect/>
          <a:stretch/>
        </p:blipFill>
        <p:spPr>
          <a:xfrm>
            <a:off x="838080" y="2743200"/>
            <a:ext cx="2160360" cy="925200"/>
          </a:xfrm>
          <a:prstGeom prst="rect">
            <a:avLst/>
          </a:prstGeom>
          <a:noFill/>
          <a:ln>
            <a:noFill/>
          </a:ln>
        </p:spPr>
      </p:pic>
      <p:sp>
        <p:nvSpPr>
          <p:cNvPr id="13" name="Google Shape;13;p8"/>
          <p:cNvSpPr txBox="1">
            <a:spLocks noGrp="1"/>
          </p:cNvSpPr>
          <p:nvPr>
            <p:ph type="title"/>
          </p:nvPr>
        </p:nvSpPr>
        <p:spPr>
          <a:xfrm>
            <a:off x="762120" y="609480"/>
            <a:ext cx="7695720" cy="99036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8"/>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cxnSp>
        <p:nvCxnSpPr>
          <p:cNvPr id="15" name="Google Shape;15;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sp>
        <p:nvSpPr>
          <p:cNvPr id="16" name="Google Shape;16;p8"/>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Google Shape;64;p10"/>
          <p:cNvPicPr preferRelativeResize="0"/>
          <p:nvPr/>
        </p:nvPicPr>
        <p:blipFill rotWithShape="1">
          <a:blip r:embed="rId13">
            <a:alphaModFix/>
          </a:blip>
          <a:srcRect/>
          <a:stretch/>
        </p:blipFill>
        <p:spPr>
          <a:xfrm>
            <a:off x="0" y="0"/>
            <a:ext cx="9143640" cy="6859080"/>
          </a:xfrm>
          <a:prstGeom prst="rect">
            <a:avLst/>
          </a:prstGeom>
          <a:noFill/>
          <a:ln>
            <a:noFill/>
          </a:ln>
        </p:spPr>
      </p:pic>
      <p:cxnSp>
        <p:nvCxnSpPr>
          <p:cNvPr id="65" name="Google Shape;65;p10"/>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66" name="Google Shape;66;p10"/>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sp>
        <p:nvSpPr>
          <p:cNvPr id="67" name="Google Shape;67;p10"/>
          <p:cNvSpPr txBox="1">
            <a:spLocks noGrp="1"/>
          </p:cNvSpPr>
          <p:nvPr>
            <p:ph type="title"/>
          </p:nvPr>
        </p:nvSpPr>
        <p:spPr>
          <a:xfrm>
            <a:off x="457200" y="609480"/>
            <a:ext cx="8229240" cy="114264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body" idx="1"/>
          </p:nvPr>
        </p:nvSpPr>
        <p:spPr>
          <a:xfrm>
            <a:off x="457200" y="1981080"/>
            <a:ext cx="8229240" cy="4114440"/>
          </a:xfrm>
          <a:prstGeom prst="rect">
            <a:avLst/>
          </a:prstGeom>
          <a:noFill/>
          <a:ln>
            <a:noFill/>
          </a:ln>
        </p:spPr>
        <p:txBody>
          <a:bodyPr spcFirstLastPara="1" wrap="square" lIns="0" tIns="45700" rIns="91425" bIns="4570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69" name="Google Shape;69;p10"/>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strike="noStrik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strike="noStrik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strike="noStrik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strike="noStrik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strike="noStrik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strike="noStrik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strike="noStrik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strike="noStrik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strike="noStrik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762120" y="609480"/>
            <a:ext cx="7695720" cy="99036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None/>
            </a:pPr>
            <a:r>
              <a:rPr lang="sl-SI" sz="1800" b="0" i="0" u="none" strike="noStrike" cap="none" dirty="0">
                <a:solidFill>
                  <a:schemeClr val="dk1"/>
                </a:solidFill>
                <a:latin typeface="Oswald"/>
                <a:ea typeface="Oswald"/>
                <a:cs typeface="Oswald"/>
                <a:sym typeface="Oswald"/>
              </a:rPr>
              <a:t>PIŠEM ZA PRAVICE 2023</a:t>
            </a:r>
            <a:endParaRPr sz="1800" b="0" i="0" u="none" strike="noStrike" cap="none" dirty="0">
              <a:solidFill>
                <a:schemeClr val="dk1"/>
              </a:solidFill>
              <a:latin typeface="Oswald"/>
              <a:ea typeface="Oswald"/>
              <a:cs typeface="Oswald"/>
              <a:sym typeface="Oswald"/>
            </a:endParaRPr>
          </a:p>
        </p:txBody>
      </p:sp>
      <p:sp>
        <p:nvSpPr>
          <p:cNvPr id="121" name="Google Shape;121;p1"/>
          <p:cNvSpPr txBox="1"/>
          <p:nvPr/>
        </p:nvSpPr>
        <p:spPr>
          <a:xfrm>
            <a:off x="611560" y="4641940"/>
            <a:ext cx="6933960" cy="1371240"/>
          </a:xfrm>
          <a:prstGeom prst="rect">
            <a:avLst/>
          </a:prstGeom>
          <a:noFill/>
          <a:ln>
            <a:noFill/>
          </a:ln>
        </p:spPr>
        <p:txBody>
          <a:bodyPr spcFirstLastPara="1" wrap="square" lIns="0" tIns="45700" rIns="91425" bIns="45700" anchor="t" anchorCtr="0">
            <a:noAutofit/>
          </a:bodyPr>
          <a:lstStyle/>
          <a:p>
            <a:pPr fontAlgn="base"/>
            <a:r>
              <a:rPr lang="sl-SI" sz="1800" b="1" dirty="0">
                <a:effectLst/>
                <a:latin typeface="Oswald" pitchFamily="2" charset="77"/>
                <a:ea typeface="SimSun" panose="02010600030101010101" pitchFamily="2" charset="-122"/>
              </a:rPr>
              <a:t>THAPELO MOHAPI IN </a:t>
            </a:r>
          </a:p>
          <a:p>
            <a:pPr fontAlgn="base"/>
            <a:r>
              <a:rPr lang="sl-SI" sz="1800" b="1" dirty="0">
                <a:effectLst/>
                <a:latin typeface="Oswald" pitchFamily="2" charset="77"/>
                <a:ea typeface="SimSun" panose="02010600030101010101" pitchFamily="2" charset="-122"/>
              </a:rPr>
              <a:t>ABAHLALI BASE MJONDOLO GIBANJE,</a:t>
            </a:r>
          </a:p>
          <a:p>
            <a:pPr fontAlgn="base"/>
            <a:r>
              <a:rPr lang="sl-SI" sz="1800" b="1" dirty="0">
                <a:effectLst/>
                <a:latin typeface="Oswald" pitchFamily="2" charset="77"/>
                <a:ea typeface="SimSun" panose="02010600030101010101" pitchFamily="2" charset="-122"/>
              </a:rPr>
              <a:t> JUŽNA AFRIKA</a:t>
            </a:r>
            <a:endParaRPr sz="1800" dirty="0">
              <a:solidFill>
                <a:schemeClr val="dk1"/>
              </a:solidFill>
              <a:latin typeface="Arial"/>
              <a:ea typeface="Arial"/>
              <a:cs typeface="Arial"/>
              <a:sym typeface="Arial"/>
            </a:endParaRPr>
          </a:p>
        </p:txBody>
      </p:sp>
      <p:sp>
        <p:nvSpPr>
          <p:cNvPr id="122" name="Google Shape;122;p1"/>
          <p:cNvSpPr/>
          <p:nvPr/>
        </p:nvSpPr>
        <p:spPr>
          <a:xfrm>
            <a:off x="8472600" y="6043680"/>
            <a:ext cx="183960" cy="456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Slika 3" descr="Slika, ki vsebuje besede človeški obraz, oseba, zid, oblačila&#10;&#10;Opis je samodejno ustvarjen">
            <a:extLst>
              <a:ext uri="{FF2B5EF4-FFF2-40B4-BE49-F238E27FC236}">
                <a16:creationId xmlns:a16="http://schemas.microsoft.com/office/drawing/2014/main" id="{894C0843-9567-CC46-258E-3FE23E6E90D0}"/>
              </a:ext>
            </a:extLst>
          </p:cNvPr>
          <p:cNvPicPr>
            <a:picLocks noChangeAspect="1"/>
          </p:cNvPicPr>
          <p:nvPr/>
        </p:nvPicPr>
        <p:blipFill>
          <a:blip r:embed="rId3"/>
          <a:stretch>
            <a:fillRect/>
          </a:stretch>
        </p:blipFill>
        <p:spPr>
          <a:xfrm>
            <a:off x="3126876" y="1837677"/>
            <a:ext cx="4200809" cy="28042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p:nvPr/>
        </p:nvSpPr>
        <p:spPr>
          <a:xfrm>
            <a:off x="341840" y="770180"/>
            <a:ext cx="8344600" cy="981940"/>
          </a:xfrm>
          <a:prstGeom prst="rect">
            <a:avLst/>
          </a:prstGeom>
          <a:noFill/>
          <a:ln>
            <a:noFill/>
          </a:ln>
        </p:spPr>
        <p:txBody>
          <a:bodyPr spcFirstLastPara="1" wrap="square" lIns="0" tIns="45700" rIns="91425" bIns="45700" anchor="ctr" anchorCtr="0">
            <a:noAutofit/>
          </a:bodyPr>
          <a:lstStyle/>
          <a:p>
            <a:pPr fontAlgn="base"/>
            <a:r>
              <a:rPr lang="sl-SI" sz="1800" b="1" dirty="0">
                <a:effectLst/>
                <a:latin typeface="Oswald" pitchFamily="2" charset="77"/>
                <a:ea typeface="SimSun" panose="02010600030101010101" pitchFamily="2" charset="-122"/>
              </a:rPr>
              <a:t>THAPELO MOHAPI</a:t>
            </a:r>
            <a:r>
              <a:rPr lang="sl-SI" sz="1800" b="1" dirty="0">
                <a:latin typeface="Oswald" pitchFamily="2" charset="77"/>
                <a:ea typeface="SimSun" panose="02010600030101010101" pitchFamily="2" charset="-122"/>
              </a:rPr>
              <a:t>, </a:t>
            </a:r>
            <a:r>
              <a:rPr lang="sl-SI" sz="1800" b="1" dirty="0">
                <a:effectLst/>
                <a:latin typeface="Oswald" pitchFamily="2" charset="77"/>
                <a:ea typeface="SimSun" panose="02010600030101010101" pitchFamily="2" charset="-122"/>
              </a:rPr>
              <a:t>JUŽNA AFRIKA</a:t>
            </a:r>
            <a:endParaRPr lang="en-SI" sz="1800" dirty="0">
              <a:effectLst/>
              <a:latin typeface="Oswald" pitchFamily="2" charset="77"/>
              <a:ea typeface="Times New Roman" panose="02020603050405020304" pitchFamily="18" charset="0"/>
            </a:endParaRPr>
          </a:p>
          <a:p>
            <a:pPr marL="0" marR="0" lvl="0" indent="0" algn="l" rtl="0">
              <a:spcBef>
                <a:spcPts val="0"/>
              </a:spcBef>
              <a:spcAft>
                <a:spcPts val="0"/>
              </a:spcAft>
              <a:buNone/>
            </a:pPr>
            <a:endParaRPr sz="1800" b="1" dirty="0">
              <a:solidFill>
                <a:schemeClr val="dk1"/>
              </a:solidFill>
              <a:latin typeface="Oswald"/>
              <a:ea typeface="Oswald"/>
              <a:cs typeface="Oswald"/>
              <a:sym typeface="Oswald"/>
            </a:endParaRPr>
          </a:p>
        </p:txBody>
      </p:sp>
      <p:sp>
        <p:nvSpPr>
          <p:cNvPr id="129" name="Google Shape;129;p2"/>
          <p:cNvSpPr txBox="1"/>
          <p:nvPr/>
        </p:nvSpPr>
        <p:spPr>
          <a:xfrm>
            <a:off x="2224263" y="2744236"/>
            <a:ext cx="5853066" cy="3016611"/>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0" name="Google Shape;130;p2"/>
          <p:cNvPicPr preferRelativeResize="0"/>
          <p:nvPr/>
        </p:nvPicPr>
        <p:blipFill rotWithShape="1">
          <a:blip r:embed="rId3">
            <a:alphaModFix/>
          </a:blip>
          <a:srcRect/>
          <a:stretch/>
        </p:blipFill>
        <p:spPr>
          <a:xfrm>
            <a:off x="7524328" y="334673"/>
            <a:ext cx="1162112" cy="1495202"/>
          </a:xfrm>
          <a:prstGeom prst="rect">
            <a:avLst/>
          </a:prstGeom>
          <a:noFill/>
          <a:ln>
            <a:noFill/>
          </a:ln>
        </p:spPr>
      </p:pic>
      <p:pic>
        <p:nvPicPr>
          <p:cNvPr id="2050" name="Picture 2">
            <a:extLst>
              <a:ext uri="{FF2B5EF4-FFF2-40B4-BE49-F238E27FC236}">
                <a16:creationId xmlns:a16="http://schemas.microsoft.com/office/drawing/2014/main" id="{C30593D6-0A79-3DCA-D7F1-5B35F91A4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7757" y="1370246"/>
            <a:ext cx="3068485" cy="54550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p:nvPr/>
        </p:nvSpPr>
        <p:spPr>
          <a:xfrm>
            <a:off x="457200" y="3429000"/>
            <a:ext cx="8447103" cy="2725411"/>
          </a:xfrm>
          <a:prstGeom prst="rect">
            <a:avLst/>
          </a:prstGeom>
          <a:noFill/>
          <a:ln>
            <a:noFill/>
          </a:ln>
        </p:spPr>
        <p:txBody>
          <a:bodyPr spcFirstLastPara="1" wrap="square" lIns="0" tIns="45700" rIns="91425" bIns="45700" anchor="t" anchorCtr="0">
            <a:noAutofit/>
          </a:bodyPr>
          <a:lstStyle/>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rPr>
              <a:t>Thapelo Mohapi rad posluša jazz in podpira svoji najljubši nogometni ekipi, Mamelodi Sundowns in </a:t>
            </a: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rPr>
              <a:t>Manchester City. Toda trenutno v teh stvareh ne more več uživati, kot je lahko včasih. Od leta </a:t>
            </a: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rPr>
              <a:t>2021 je prisiljen živeti v skrivanju zaradi groženj s smrtjo.</a:t>
            </a: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nSpc>
                <a:spcPts val="1200"/>
              </a:lnSpc>
              <a:spcAft>
                <a:spcPts val="1230"/>
              </a:spcAft>
            </a:pPr>
            <a:endPar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rPr>
              <a:t>Kot generalni sekretar Abahlali base Mjondolo (AbM), živahnega in pogumnega množičnega </a:t>
            </a: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rPr>
              <a:t>gibanja, je Thapelo svoje življenje posvetil boju za pravice ljudi po vsej Južni Afriki, zlasti na </a:t>
            </a: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rPr>
              <a:t>območjih z gospodarskimi težavami.</a:t>
            </a: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nSpc>
                <a:spcPts val="1200"/>
              </a:lnSpc>
              <a:spcAft>
                <a:spcPts val="1230"/>
              </a:spcAft>
            </a:pPr>
            <a:endParaRPr lang="sl-SI" sz="1800" dirty="0">
              <a:latin typeface="Oswald" pitchFamily="2" charset="77"/>
              <a:ea typeface="Times New Roman" panose="02020603050405020304" pitchFamily="18" charset="0"/>
              <a:cs typeface="Times New Roman" panose="02020603050405020304" pitchFamily="18" charset="0"/>
            </a:endParaRPr>
          </a:p>
          <a:p>
            <a:pPr>
              <a:lnSpc>
                <a:spcPts val="1200"/>
              </a:lnSpc>
              <a:spcAft>
                <a:spcPts val="1230"/>
              </a:spcAft>
            </a:pP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p:txBody>
      </p:sp>
      <p:pic>
        <p:nvPicPr>
          <p:cNvPr id="137" name="Google Shape;137;p3"/>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38" name="Google Shape;138;p3"/>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9" name="Google Shape;139;p3"/>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40" name="Google Shape;140;p3"/>
          <p:cNvPicPr preferRelativeResize="0"/>
          <p:nvPr/>
        </p:nvPicPr>
        <p:blipFill rotWithShape="1">
          <a:blip r:embed="rId4">
            <a:alphaModFix/>
          </a:blip>
          <a:srcRect/>
          <a:stretch/>
        </p:blipFill>
        <p:spPr>
          <a:xfrm>
            <a:off x="7380312" y="258946"/>
            <a:ext cx="1288555" cy="16578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302356" y="4068975"/>
            <a:ext cx="7773801" cy="2530079"/>
          </a:xfrm>
          <a:prstGeom prst="rect">
            <a:avLst/>
          </a:prstGeom>
          <a:noFill/>
          <a:ln>
            <a:noFill/>
          </a:ln>
        </p:spPr>
        <p:txBody>
          <a:bodyPr spcFirstLastPara="1" wrap="square" lIns="0" tIns="45700" rIns="91425" bIns="45700" anchor="t" anchorCtr="0">
            <a:noAutofit/>
          </a:bodyPr>
          <a:lstStyle/>
          <a:p>
            <a:pPr marL="285750" indent="-171450">
              <a:buClr>
                <a:schemeClr val="dk1"/>
              </a:buClr>
              <a:buSzPts val="1800"/>
            </a:pPr>
            <a:r>
              <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rPr>
              <a:t>   Eden takih krajev je eKhenana v provinci KwaZulu-Natal. Večina prebivalcev je ekonomskih migrantov s podeželja Južne Afrike, ki so se preselili v iskanju boljšega življenja. Ne morejo si privoščiti visokih življenjskih stroškov na tem območju in pogosto naredijo domove iz pločevine, z malo ali nič dostopa do vode ali sanitarij. Med mnogimi drugimi izzivi se soočajo tudi s policijsko brutalnostjo, prisilnimi izselitvami in slabimi javnimi storitvami.</a:t>
            </a: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Oswald"/>
              <a:ea typeface="Oswald"/>
              <a:cs typeface="Oswald"/>
              <a:sym typeface="Oswald"/>
            </a:endParaRPr>
          </a:p>
        </p:txBody>
      </p:sp>
      <p:pic>
        <p:nvPicPr>
          <p:cNvPr id="146" name="Google Shape;146;p4"/>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47" name="Google Shape;147;p4"/>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8" name="Google Shape;148;p4"/>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49" name="Google Shape;149;p4"/>
          <p:cNvPicPr preferRelativeResize="0"/>
          <p:nvPr/>
        </p:nvPicPr>
        <p:blipFill rotWithShape="1">
          <a:blip r:embed="rId4">
            <a:alphaModFix/>
          </a:blip>
          <a:srcRect/>
          <a:stretch/>
        </p:blipFill>
        <p:spPr>
          <a:xfrm>
            <a:off x="7380312" y="258946"/>
            <a:ext cx="1288555" cy="1657886"/>
          </a:xfrm>
          <a:prstGeom prst="rect">
            <a:avLst/>
          </a:prstGeom>
          <a:noFill/>
          <a:ln>
            <a:noFill/>
          </a:ln>
        </p:spPr>
      </p:pic>
      <p:sp>
        <p:nvSpPr>
          <p:cNvPr id="150" name="Google Shape;150;p4"/>
          <p:cNvSpPr txBox="1"/>
          <p:nvPr/>
        </p:nvSpPr>
        <p:spPr>
          <a:xfrm>
            <a:off x="1343025" y="4100525"/>
            <a:ext cx="782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19162def431_0_7"/>
          <p:cNvPicPr preferRelativeResize="0"/>
          <p:nvPr/>
        </p:nvPicPr>
        <p:blipFill rotWithShape="1">
          <a:blip r:embed="rId3">
            <a:alphaModFix/>
          </a:blip>
          <a:srcRect/>
          <a:stretch/>
        </p:blipFill>
        <p:spPr>
          <a:xfrm>
            <a:off x="0" y="0"/>
            <a:ext cx="9144000" cy="3243925"/>
          </a:xfrm>
          <a:prstGeom prst="rect">
            <a:avLst/>
          </a:prstGeom>
          <a:noFill/>
          <a:ln>
            <a:noFill/>
          </a:ln>
        </p:spPr>
      </p:pic>
      <p:pic>
        <p:nvPicPr>
          <p:cNvPr id="156" name="Google Shape;156;g19162def431_0_7"/>
          <p:cNvPicPr preferRelativeResize="0"/>
          <p:nvPr/>
        </p:nvPicPr>
        <p:blipFill rotWithShape="1">
          <a:blip r:embed="rId4">
            <a:alphaModFix/>
          </a:blip>
          <a:srcRect/>
          <a:stretch/>
        </p:blipFill>
        <p:spPr>
          <a:xfrm>
            <a:off x="7380312" y="258946"/>
            <a:ext cx="1288555" cy="1657886"/>
          </a:xfrm>
          <a:prstGeom prst="rect">
            <a:avLst/>
          </a:prstGeom>
          <a:noFill/>
          <a:ln>
            <a:noFill/>
          </a:ln>
        </p:spPr>
      </p:pic>
      <p:sp>
        <p:nvSpPr>
          <p:cNvPr id="157" name="Google Shape;157;g19162def431_0_7"/>
          <p:cNvSpPr/>
          <p:nvPr/>
        </p:nvSpPr>
        <p:spPr>
          <a:xfrm>
            <a:off x="302356" y="928772"/>
            <a:ext cx="1512300" cy="504000"/>
          </a:xfrm>
          <a:prstGeom prst="rect">
            <a:avLst/>
          </a:prstGeom>
          <a:solidFill>
            <a:srgbClr val="FFFF00"/>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Oswald"/>
              <a:buNone/>
            </a:pPr>
            <a:r>
              <a:rPr lang="sl-SI" sz="1800" b="1">
                <a:solidFill>
                  <a:schemeClr val="dk1"/>
                </a:solidFill>
                <a:latin typeface="Oswald"/>
                <a:ea typeface="Oswald"/>
                <a:cs typeface="Oswald"/>
                <a:sym typeface="Oswald"/>
              </a:rPr>
              <a:t>Za kaj gre?</a:t>
            </a:r>
            <a:r>
              <a:rPr lang="sl-SI" sz="1800">
                <a:solidFill>
                  <a:schemeClr val="dk1"/>
                </a:solidFill>
                <a:latin typeface="Oswald"/>
                <a:ea typeface="Oswald"/>
                <a:cs typeface="Oswald"/>
                <a:sym typeface="Oswald"/>
              </a:rPr>
              <a:t> </a:t>
            </a:r>
            <a:endParaRPr>
              <a:solidFill>
                <a:schemeClr val="dk1"/>
              </a:solidFill>
            </a:endParaRPr>
          </a:p>
        </p:txBody>
      </p:sp>
      <p:sp>
        <p:nvSpPr>
          <p:cNvPr id="158" name="Google Shape;158;g19162def431_0_7"/>
          <p:cNvSpPr txBox="1"/>
          <p:nvPr/>
        </p:nvSpPr>
        <p:spPr>
          <a:xfrm>
            <a:off x="302467" y="3429000"/>
            <a:ext cx="8366400" cy="3416290"/>
          </a:xfrm>
          <a:prstGeom prst="rect">
            <a:avLst/>
          </a:prstGeom>
          <a:noFill/>
          <a:ln>
            <a:noFill/>
          </a:ln>
        </p:spPr>
        <p:txBody>
          <a:bodyPr spcFirstLastPara="1" wrap="square" lIns="91425" tIns="91425" rIns="91425" bIns="91425" anchor="t" anchorCtr="0">
            <a:spAutoFit/>
          </a:bodyPr>
          <a:lstStyle/>
          <a:p>
            <a:pPr>
              <a:spcAft>
                <a:spcPts val="1230"/>
              </a:spcAft>
            </a:pPr>
            <a:r>
              <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rPr>
              <a:t>Odločeni, da bodo izboljšali življenje v skupnosti, so člani AbM v eKhenani spregovorili proti primerom korupcije v lokalni upravi. Trdo delajo, da bi izboljšali življenja skupnosti – odprli so šolo, kmetije, skupne kuhinje in trgovine. V zameno so bili deležni ne le odpora, ampak tudi groženj, nadlegovanja in ustrahovanja državnih uradnikov, ki so spodbujali nasilje proti njim. Bili so žrtve poskusov in dejanskih umorov, nasilja, nadlegovanja in poškodovanja njihovih domov. Samo leta 2022 so bili v eKhenani ubiti trije člani AbM.</a:t>
            </a:r>
          </a:p>
          <a:p>
            <a:pPr>
              <a:spcAft>
                <a:spcPts val="1230"/>
              </a:spcAft>
            </a:pP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spcAft>
                <a:spcPts val="1230"/>
              </a:spcAft>
            </a:pPr>
            <a:r>
              <a:rPr lang="sl-SI" sz="1800" b="1" dirty="0">
                <a:solidFill>
                  <a:srgbClr val="000000"/>
                </a:solidFill>
                <a:effectLst/>
                <a:latin typeface="Oswald" pitchFamily="2" charset="77"/>
                <a:ea typeface="Times New Roman" panose="02020603050405020304" pitchFamily="18" charset="0"/>
                <a:cs typeface="Times New Roman" panose="02020603050405020304" pitchFamily="18" charset="0"/>
              </a:rPr>
              <a:t>Povejte policiji, naj temeljito in učinkovito razišče nadlegovanja in uboje pripadnikov AbM.</a:t>
            </a: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1800" dirty="0">
              <a:solidFill>
                <a:schemeClr val="dk1"/>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p:nvPr/>
        </p:nvSpPr>
        <p:spPr>
          <a:xfrm>
            <a:off x="701818" y="371398"/>
            <a:ext cx="8229240" cy="11426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p>
            <a:r>
              <a:rPr lang="sl-SI" sz="1800" b="1" dirty="0">
                <a:solidFill>
                  <a:srgbClr val="000000"/>
                </a:solidFill>
                <a:effectLst/>
                <a:latin typeface="Oswald" pitchFamily="2" charset="77"/>
                <a:ea typeface="Times New Roman" panose="02020603050405020304" pitchFamily="18" charset="0"/>
                <a:cs typeface="Times New Roman" panose="02020603050405020304" pitchFamily="18" charset="0"/>
              </a:rPr>
              <a:t>PIŠITE JUŽNOAFRIŠKI POLICIJI</a:t>
            </a: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r>
              <a:rPr lang="en-SI" sz="2400" dirty="0">
                <a:effectLst/>
                <a:latin typeface="Oswald" pitchFamily="2" charset="77"/>
              </a:rPr>
              <a:t> </a:t>
            </a:r>
            <a:endParaRPr lang="en-SI" sz="1800" dirty="0">
              <a:effectLst/>
              <a:latin typeface="Oswald" pitchFamily="2" charset="77"/>
              <a:ea typeface="Times New Roman" panose="02020603050405020304" pitchFamily="18" charset="0"/>
            </a:endParaRPr>
          </a:p>
        </p:txBody>
      </p:sp>
      <p:sp>
        <p:nvSpPr>
          <p:cNvPr id="164" name="Google Shape;164;p5"/>
          <p:cNvSpPr txBox="1"/>
          <p:nvPr/>
        </p:nvSpPr>
        <p:spPr>
          <a:xfrm>
            <a:off x="457200" y="1981080"/>
            <a:ext cx="8229240" cy="4114440"/>
          </a:xfrm>
          <a:prstGeom prst="rect">
            <a:avLst/>
          </a:prstGeom>
          <a:noFill/>
          <a:ln>
            <a:noFill/>
          </a:ln>
        </p:spPr>
        <p:txBody>
          <a:bodyPr spcFirstLastPara="1" wrap="square" lIns="0" tIns="45700" rIns="91425" bIns="45700" anchor="t" anchorCtr="0">
            <a:noAutofit/>
          </a:bodyPr>
          <a:lstStyle/>
          <a:p>
            <a:pPr>
              <a:spcAft>
                <a:spcPts val="1230"/>
              </a:spcAft>
            </a:pPr>
            <a:r>
              <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rPr>
              <a:t>Zahtevajte temeljito, nepristransko, neodvisno, pregledno in učinkovito preiskavo nadlegovanja in umorov članov AbM, privedbo osumljenih storilcev pred roko pravice v poštenih sojenjih in konec napadov na člane AbM.</a:t>
            </a: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fontAlgn="base"/>
            <a:br>
              <a:rPr lang="sl-SI" sz="1800" dirty="0">
                <a:effectLst/>
                <a:latin typeface="Calibri" panose="020F0502020204030204" pitchFamily="34" charset="0"/>
                <a:ea typeface="SimSun" panose="02010600030101010101" pitchFamily="2" charset="-122"/>
              </a:rPr>
            </a:br>
            <a:endParaRPr lang="en-SI" sz="1800" dirty="0">
              <a:effectLst/>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None/>
            </a:pPr>
            <a:r>
              <a:rPr lang="sl-SI" sz="1800" dirty="0">
                <a:solidFill>
                  <a:schemeClr val="dk1"/>
                </a:solidFill>
                <a:latin typeface="Oswald" pitchFamily="2" charset="77"/>
                <a:ea typeface="Oswald"/>
                <a:cs typeface="Oswald"/>
                <a:sym typeface="Oswald"/>
              </a:rPr>
              <a:t>  </a:t>
            </a:r>
          </a:p>
          <a:p>
            <a:pPr marL="0" marR="0" lvl="0" indent="0" algn="l" rtl="0">
              <a:spcBef>
                <a:spcPts val="0"/>
              </a:spcBef>
              <a:spcAft>
                <a:spcPts val="0"/>
              </a:spcAft>
              <a:buNone/>
            </a:pPr>
            <a:endParaRPr lang="sl-SI" sz="1800" dirty="0">
              <a:solidFill>
                <a:schemeClr val="dk1"/>
              </a:solidFill>
              <a:latin typeface="Oswald" pitchFamily="2" charset="77"/>
              <a:ea typeface="Oswald"/>
              <a:cs typeface="Oswald"/>
              <a:sym typeface="Oswald"/>
            </a:endParaRPr>
          </a:p>
          <a:p>
            <a:pPr marL="0" marR="0" lvl="0" indent="0" algn="l" rtl="0">
              <a:spcBef>
                <a:spcPts val="0"/>
              </a:spcBef>
              <a:spcAft>
                <a:spcPts val="0"/>
              </a:spcAft>
              <a:buNone/>
            </a:pPr>
            <a:endParaRPr lang="sl-SI" sz="1800" dirty="0">
              <a:solidFill>
                <a:schemeClr val="dk1"/>
              </a:solidFill>
              <a:latin typeface="Oswald" pitchFamily="2" charset="77"/>
              <a:ea typeface="Oswald"/>
              <a:cs typeface="Oswald"/>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AmnestyTradeGothic"/>
              </a:rPr>
              <a:t>Svoja pisma pošljite na Amnesty International Slovenije (Dunajska cesta 5, 1000 Ljubljana), kjer </a:t>
            </a: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AmnestyTradeGothic"/>
              </a:rPr>
              <a:t>jih bomo zbrali in poslali naprej.</a:t>
            </a: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r>
              <a:rPr lang="sl-SI" sz="1800" dirty="0">
                <a:effectLst/>
                <a:latin typeface="Calibri" panose="020F0502020204030204" pitchFamily="34" charset="0"/>
                <a:ea typeface="SimSun" panose="02010600030101010101" pitchFamily="2" charset="-122"/>
                <a:cs typeface="Arial" panose="020B0604020202020204" pitchFamily="34" charset="0"/>
              </a:rPr>
              <a:t> </a:t>
            </a:r>
            <a:endParaRPr lang="en-SI" sz="1800" dirty="0">
              <a:effectLst/>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None/>
            </a:pPr>
            <a:endParaRPr dirty="0">
              <a:latin typeface="Oswald" pitchFamily="2" charset="77"/>
            </a:endParaRPr>
          </a:p>
        </p:txBody>
      </p:sp>
      <p:pic>
        <p:nvPicPr>
          <p:cNvPr id="165" name="Google Shape;165;p5"/>
          <p:cNvPicPr preferRelativeResize="0"/>
          <p:nvPr/>
        </p:nvPicPr>
        <p:blipFill rotWithShape="1">
          <a:blip r:embed="rId3">
            <a:alphaModFix/>
          </a:blip>
          <a:srcRect/>
          <a:stretch/>
        </p:blipFill>
        <p:spPr>
          <a:xfrm>
            <a:off x="7523524" y="371398"/>
            <a:ext cx="1162112" cy="1495202"/>
          </a:xfrm>
          <a:prstGeom prst="rect">
            <a:avLst/>
          </a:prstGeom>
          <a:noFill/>
          <a:ln>
            <a:noFill/>
          </a:ln>
        </p:spPr>
      </p:pic>
      <p:sp>
        <p:nvSpPr>
          <p:cNvPr id="166" name="Google Shape;166;p5"/>
          <p:cNvSpPr/>
          <p:nvPr/>
        </p:nvSpPr>
        <p:spPr>
          <a:xfrm>
            <a:off x="2339752" y="3501008"/>
            <a:ext cx="4608512" cy="1728192"/>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b="1" dirty="0">
                <a:solidFill>
                  <a:schemeClr val="dk1"/>
                </a:solidFill>
                <a:latin typeface="Oswald" pitchFamily="2" charset="77"/>
              </a:rPr>
              <a:t>NASLAVLJANJE: Dear Minister</a:t>
            </a:r>
            <a:endParaRPr sz="1800" dirty="0">
              <a:solidFill>
                <a:schemeClr val="dk1"/>
              </a:solidFill>
              <a:latin typeface="Oswald" pitchFamily="2" charset="77"/>
              <a:ea typeface="Oswald"/>
              <a:cs typeface="Oswald"/>
              <a:sym typeface="Oswald"/>
            </a:endParaRPr>
          </a:p>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6"/>
          <p:cNvSpPr txBox="1"/>
          <p:nvPr/>
        </p:nvSpPr>
        <p:spPr>
          <a:xfrm>
            <a:off x="323528" y="489198"/>
            <a:ext cx="8229240" cy="11426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800" dirty="0">
              <a:solidFill>
                <a:schemeClr val="dk1"/>
              </a:solidFill>
              <a:latin typeface="Oswald" pitchFamily="2" charset="77"/>
              <a:sym typeface="Arial"/>
            </a:endParaRPr>
          </a:p>
          <a:p>
            <a:pPr>
              <a:lnSpc>
                <a:spcPts val="1200"/>
              </a:lnSpc>
              <a:spcAft>
                <a:spcPts val="1230"/>
              </a:spcAft>
            </a:pPr>
            <a:r>
              <a:rPr lang="sl-SI" sz="1800" b="1" dirty="0">
                <a:solidFill>
                  <a:srgbClr val="000000"/>
                </a:solidFill>
                <a:effectLst/>
                <a:latin typeface="Oswald" pitchFamily="2" charset="77"/>
                <a:ea typeface="Times New Roman" panose="02020603050405020304" pitchFamily="18" charset="0"/>
                <a:cs typeface="Times New Roman" panose="02020603050405020304" pitchFamily="18" charset="0"/>
              </a:rPr>
              <a:t>POKAŽITE THAPELU IN ABM, DA STE Z NJIMI</a:t>
            </a: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p:txBody>
      </p:sp>
      <p:sp>
        <p:nvSpPr>
          <p:cNvPr id="172" name="Google Shape;172;p6"/>
          <p:cNvSpPr txBox="1"/>
          <p:nvPr/>
        </p:nvSpPr>
        <p:spPr>
          <a:xfrm>
            <a:off x="458364" y="1866600"/>
            <a:ext cx="8229240" cy="4114440"/>
          </a:xfrm>
          <a:prstGeom prst="rect">
            <a:avLst/>
          </a:prstGeom>
          <a:noFill/>
          <a:ln>
            <a:noFill/>
          </a:ln>
        </p:spPr>
        <p:txBody>
          <a:bodyPr spcFirstLastPara="1" wrap="square" lIns="0" tIns="45700" rIns="91425" bIns="45700" anchor="t" anchorCtr="0">
            <a:noAutofit/>
          </a:bodyPr>
          <a:lstStyle/>
          <a:p>
            <a:pPr marL="285750" marR="0" lvl="0" indent="-171450" algn="l" rtl="0">
              <a:lnSpc>
                <a:spcPct val="150000"/>
              </a:lnSpc>
              <a:spcBef>
                <a:spcPts val="0"/>
              </a:spcBef>
              <a:spcAft>
                <a:spcPts val="0"/>
              </a:spcAft>
              <a:buClr>
                <a:schemeClr val="dk1"/>
              </a:buClr>
              <a:buSzPts val="1800"/>
              <a:buFont typeface="Arial"/>
              <a:buNone/>
            </a:pPr>
            <a:endParaRPr sz="1800" dirty="0">
              <a:solidFill>
                <a:srgbClr val="000000"/>
              </a:solidFill>
              <a:latin typeface="Oswald"/>
              <a:ea typeface="Oswald"/>
              <a:cs typeface="Oswald"/>
              <a:sym typeface="Oswald"/>
            </a:endParaRPr>
          </a:p>
        </p:txBody>
      </p:sp>
      <p:pic>
        <p:nvPicPr>
          <p:cNvPr id="173" name="Google Shape;173;p6"/>
          <p:cNvPicPr preferRelativeResize="0"/>
          <p:nvPr/>
        </p:nvPicPr>
        <p:blipFill rotWithShape="1">
          <a:blip r:embed="rId3">
            <a:alphaModFix/>
          </a:blip>
          <a:srcRect/>
          <a:stretch/>
        </p:blipFill>
        <p:spPr>
          <a:xfrm>
            <a:off x="7523524" y="371398"/>
            <a:ext cx="1162112" cy="1495202"/>
          </a:xfrm>
          <a:prstGeom prst="rect">
            <a:avLst/>
          </a:prstGeom>
          <a:noFill/>
          <a:ln>
            <a:noFill/>
          </a:ln>
        </p:spPr>
      </p:pic>
      <p:sp>
        <p:nvSpPr>
          <p:cNvPr id="174" name="Google Shape;174;p6"/>
          <p:cNvSpPr/>
          <p:nvPr/>
        </p:nvSpPr>
        <p:spPr>
          <a:xfrm>
            <a:off x="981764" y="2032871"/>
            <a:ext cx="6912768" cy="2005429"/>
          </a:xfrm>
          <a:prstGeom prst="rect">
            <a:avLst/>
          </a:prstGeom>
          <a:solidFill>
            <a:srgbClr val="FFFF00"/>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endParaRPr sz="1800" dirty="0">
              <a:solidFill>
                <a:srgbClr val="000000"/>
              </a:solidFill>
              <a:latin typeface="Oswald"/>
              <a:ea typeface="Oswald"/>
              <a:cs typeface="Oswald"/>
              <a:sym typeface="Oswald"/>
            </a:endParaRPr>
          </a:p>
          <a:p>
            <a:pPr marL="0" marR="0" lvl="0" indent="0" algn="l" rtl="0">
              <a:lnSpc>
                <a:spcPct val="150000"/>
              </a:lnSpc>
              <a:spcBef>
                <a:spcPts val="0"/>
              </a:spcBef>
              <a:spcAft>
                <a:spcPts val="0"/>
              </a:spcAft>
              <a:buNone/>
            </a:pPr>
            <a:endParaRPr sz="1800" dirty="0">
              <a:solidFill>
                <a:srgbClr val="000000"/>
              </a:solidFill>
              <a:latin typeface="Oswald"/>
              <a:ea typeface="Oswald"/>
              <a:cs typeface="Oswald"/>
              <a:sym typeface="Oswald"/>
            </a:endParaRPr>
          </a:p>
          <a:p>
            <a:pPr marL="0" marR="0" lvl="0" indent="0" algn="l" rtl="0">
              <a:spcBef>
                <a:spcPts val="0"/>
              </a:spcBef>
              <a:spcAft>
                <a:spcPts val="0"/>
              </a:spcAft>
              <a:buNone/>
            </a:pPr>
            <a:endParaRPr sz="1800" dirty="0">
              <a:solidFill>
                <a:schemeClr val="lt1"/>
              </a:solidFill>
              <a:latin typeface="Oswald" pitchFamily="2" charset="77"/>
              <a:sym typeface="Arial"/>
            </a:endParaRPr>
          </a:p>
          <a:p>
            <a:pPr algn="ctr"/>
            <a:endPar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gn="ctr"/>
            <a:endParaRPr lang="sl-SI" sz="1800" dirty="0">
              <a:latin typeface="Oswald" pitchFamily="2" charset="77"/>
              <a:ea typeface="Times New Roman" panose="02020603050405020304" pitchFamily="18" charset="0"/>
              <a:cs typeface="Times New Roman" panose="02020603050405020304" pitchFamily="18" charset="0"/>
            </a:endParaRPr>
          </a:p>
          <a:p>
            <a:pPr algn="ctr"/>
            <a:endPar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gn="ctr"/>
            <a:endParaRPr lang="sl-SI" sz="1800" dirty="0">
              <a:latin typeface="Oswald" pitchFamily="2" charset="77"/>
              <a:ea typeface="Times New Roman" panose="02020603050405020304" pitchFamily="18" charset="0"/>
              <a:cs typeface="Times New Roman" panose="02020603050405020304" pitchFamily="18" charset="0"/>
            </a:endParaRPr>
          </a:p>
          <a:p>
            <a:pPr algn="ctr"/>
            <a:endPar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gn="ctr"/>
            <a:endParaRPr lang="sl-SI" sz="1800" dirty="0">
              <a:latin typeface="Oswald" pitchFamily="2" charset="77"/>
              <a:ea typeface="Times New Roman" panose="02020603050405020304" pitchFamily="18" charset="0"/>
              <a:cs typeface="Times New Roman" panose="02020603050405020304" pitchFamily="18" charset="0"/>
            </a:endParaRPr>
          </a:p>
          <a:p>
            <a:pPr algn="ctr"/>
            <a:endPar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gn="ctr"/>
            <a:endParaRPr lang="sl-SI" sz="1800" dirty="0">
              <a:latin typeface="Oswald" pitchFamily="2" charset="77"/>
              <a:ea typeface="Times New Roman" panose="02020603050405020304" pitchFamily="18" charset="0"/>
              <a:cs typeface="Times New Roman" panose="02020603050405020304" pitchFamily="18" charset="0"/>
            </a:endParaRPr>
          </a:p>
          <a:p>
            <a:pPr algn="ctr" fontAlgn="base"/>
            <a:endParaRPr lang="sl-SI" sz="1800" dirty="0">
              <a:effectLst/>
              <a:latin typeface="Oswald" pitchFamily="2" charset="77"/>
              <a:ea typeface="Times New Roman" panose="02020603050405020304" pitchFamily="18" charset="0"/>
            </a:endParaRPr>
          </a:p>
          <a:p>
            <a:pPr algn="ctr">
              <a:spcAft>
                <a:spcPts val="1230"/>
              </a:spcAft>
            </a:pPr>
            <a:r>
              <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rPr>
              <a:t>Pošljite svoja sporočila prijateljstva in upanja, da bodo lahko nadaljevali boj za svojo skupnost. </a:t>
            </a: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sl-SI" sz="1800" dirty="0">
                <a:solidFill>
                  <a:schemeClr val="dk1"/>
                </a:solidFill>
                <a:latin typeface="Oswald"/>
                <a:ea typeface="Oswald"/>
                <a:cs typeface="Oswald"/>
                <a:sym typeface="Oswald"/>
              </a:rPr>
              <a:t> </a:t>
            </a:r>
            <a:endParaRPr dirty="0"/>
          </a:p>
          <a:p>
            <a:pPr marL="0" marR="0" lvl="0" indent="0" algn="l" rtl="0">
              <a:lnSpc>
                <a:spcPct val="150000"/>
              </a:lnSpc>
              <a:spcBef>
                <a:spcPts val="0"/>
              </a:spcBef>
              <a:spcAft>
                <a:spcPts val="0"/>
              </a:spcAft>
              <a:buNone/>
            </a:pPr>
            <a:r>
              <a:rPr lang="sl-SI" sz="1800" b="1" dirty="0">
                <a:solidFill>
                  <a:srgbClr val="000000"/>
                </a:solidFill>
                <a:latin typeface="Oswald"/>
                <a:ea typeface="Oswald"/>
                <a:cs typeface="Oswald"/>
                <a:sym typeface="Oswald"/>
              </a:rPr>
              <a:t>    </a:t>
            </a:r>
            <a:endParaRPr dirty="0"/>
          </a:p>
          <a:p>
            <a:pPr marL="285750" marR="0" lvl="0" indent="-171450" algn="l" rtl="0">
              <a:lnSpc>
                <a:spcPct val="150000"/>
              </a:lnSpc>
              <a:spcBef>
                <a:spcPts val="0"/>
              </a:spcBef>
              <a:spcAft>
                <a:spcPts val="0"/>
              </a:spcAft>
              <a:buClr>
                <a:schemeClr val="lt1"/>
              </a:buClr>
              <a:buSzPts val="1800"/>
              <a:buFont typeface="Arial"/>
              <a:buNone/>
            </a:pPr>
            <a:endParaRPr sz="1800" b="1" dirty="0">
              <a:solidFill>
                <a:srgbClr val="000000"/>
              </a:solidFill>
              <a:latin typeface="Oswald"/>
              <a:ea typeface="Oswald"/>
              <a:cs typeface="Oswald"/>
              <a:sym typeface="Oswald"/>
            </a:endParaRPr>
          </a:p>
          <a:p>
            <a:pPr>
              <a:lnSpc>
                <a:spcPts val="1200"/>
              </a:lnSpc>
              <a:spcAft>
                <a:spcPts val="1230"/>
              </a:spcAft>
            </a:pPr>
            <a:endParaRPr lang="sl-SI" sz="1800" dirty="0">
              <a:solidFill>
                <a:srgbClr val="000000"/>
              </a:solidFill>
              <a:effectLst/>
              <a:latin typeface="AmnestyTradeGothic"/>
              <a:ea typeface="Times New Roman" panose="02020603050405020304" pitchFamily="18" charset="0"/>
              <a:cs typeface="AmnestyTradeGothic"/>
            </a:endParaRPr>
          </a:p>
          <a:p>
            <a:pPr>
              <a:lnSpc>
                <a:spcPts val="1200"/>
              </a:lnSpc>
              <a:spcAft>
                <a:spcPts val="1230"/>
              </a:spcAft>
            </a:pPr>
            <a:endParaRPr lang="sl-SI" sz="1800" dirty="0">
              <a:solidFill>
                <a:srgbClr val="000000"/>
              </a:solidFill>
              <a:effectLst/>
              <a:latin typeface="AmnestyTradeGothic"/>
              <a:ea typeface="Times New Roman" panose="02020603050405020304" pitchFamily="18" charset="0"/>
              <a:cs typeface="AmnestyTradeGothic"/>
            </a:endParaRP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AmnestyTradeGothic"/>
              </a:rPr>
              <a:t>Svoje izdelke posredujte Amnesty International Slovenije, fotografije pa </a:t>
            </a: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AmnestyTradeGothic"/>
              </a:rPr>
              <a:t>lahko objavite tudi na družbenih omrežjih.</a:t>
            </a: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nSpc>
                <a:spcPts val="1200"/>
              </a:lnSpc>
              <a:spcAft>
                <a:spcPts val="1230"/>
              </a:spcAft>
            </a:pPr>
            <a:endParaRPr lang="sl-SI" sz="1800" dirty="0">
              <a:latin typeface="Oswald" pitchFamily="2" charset="77"/>
              <a:ea typeface="Times New Roman" panose="02020603050405020304" pitchFamily="18" charset="0"/>
              <a:cs typeface="AmnestyTradeGothic"/>
            </a:endParaRP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AmnestyTradeGothic"/>
              </a:rPr>
              <a:t>Uporabite ključnik #Pisemzapravice in označite @amnesty.slovenije.</a:t>
            </a:r>
            <a:br>
              <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rPr>
            </a:b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marL="0" marR="0" lvl="0" indent="0" algn="l" rtl="0">
              <a:lnSpc>
                <a:spcPct val="150000"/>
              </a:lnSpc>
              <a:spcBef>
                <a:spcPts val="0"/>
              </a:spcBef>
              <a:spcAft>
                <a:spcPts val="0"/>
              </a:spcAft>
              <a:buNone/>
            </a:pPr>
            <a:endParaRPr sz="1800" b="1" dirty="0">
              <a:solidFill>
                <a:srgbClr val="000000"/>
              </a:solidFill>
              <a:latin typeface="Oswald"/>
              <a:ea typeface="Oswald"/>
              <a:cs typeface="Oswald"/>
              <a:sym typeface="Oswald"/>
            </a:endParaRPr>
          </a:p>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7C1BA77FD8CD4580A475C513D81D5F" ma:contentTypeVersion="17" ma:contentTypeDescription="Ustvari nov dokument." ma:contentTypeScope="" ma:versionID="9c3ec5b107f41f863795cf887583532b">
  <xsd:schema xmlns:xsd="http://www.w3.org/2001/XMLSchema" xmlns:xs="http://www.w3.org/2001/XMLSchema" xmlns:p="http://schemas.microsoft.com/office/2006/metadata/properties" xmlns:ns2="01e40f41-5b4f-4617-b3e8-d2f7fb43de41" xmlns:ns3="fc37e61d-d9e7-49a6-a270-435704b032aa" targetNamespace="http://schemas.microsoft.com/office/2006/metadata/properties" ma:root="true" ma:fieldsID="e731926d4fc31e6cc4a831a2e8685fb3" ns2:_="" ns3:_="">
    <xsd:import namespace="01e40f41-5b4f-4617-b3e8-d2f7fb43de41"/>
    <xsd:import namespace="fc37e61d-d9e7-49a6-a270-435704b032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40f41-5b4f-4617-b3e8-d2f7fb43d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25a06c07-6e84-45be-ab86-f411a42df3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37e61d-d9e7-49a6-a270-435704b032aa" elementFormDefault="qualified">
    <xsd:import namespace="http://schemas.microsoft.com/office/2006/documentManagement/types"/>
    <xsd:import namespace="http://schemas.microsoft.com/office/infopath/2007/PartnerControls"/>
    <xsd:element name="SharedWithUsers" ma:index="14"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V skupni rabi s podrobnostmi" ma:internalName="SharedWithDetails" ma:readOnly="true">
      <xsd:simpleType>
        <xsd:restriction base="dms:Note">
          <xsd:maxLength value="255"/>
        </xsd:restriction>
      </xsd:simpleType>
    </xsd:element>
    <xsd:element name="TaxCatchAll" ma:index="23" nillable="true" ma:displayName="Taxonomy Catch All Column" ma:hidden="true" ma:list="{5a9fff42-ee7b-4945-8c8b-a15f796328c6}" ma:internalName="TaxCatchAll" ma:showField="CatchAllData" ma:web="fc37e61d-d9e7-49a6-a270-435704b032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1e40f41-5b4f-4617-b3e8-d2f7fb43de41">
      <Terms xmlns="http://schemas.microsoft.com/office/infopath/2007/PartnerControls"/>
    </lcf76f155ced4ddcb4097134ff3c332f>
    <TaxCatchAll xmlns="fc37e61d-d9e7-49a6-a270-435704b032aa" xsi:nil="true"/>
  </documentManagement>
</p:properties>
</file>

<file path=customXml/itemProps1.xml><?xml version="1.0" encoding="utf-8"?>
<ds:datastoreItem xmlns:ds="http://schemas.openxmlformats.org/officeDocument/2006/customXml" ds:itemID="{CA1AD208-E8E3-4A67-AD8F-19209160B6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e40f41-5b4f-4617-b3e8-d2f7fb43de41"/>
    <ds:schemaRef ds:uri="fc37e61d-d9e7-49a6-a270-435704b032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9537B1-B65F-4AE3-8A23-23871B6B03B7}">
  <ds:schemaRefs>
    <ds:schemaRef ds:uri="http://schemas.microsoft.com/sharepoint/v3/contenttype/forms"/>
  </ds:schemaRefs>
</ds:datastoreItem>
</file>

<file path=customXml/itemProps3.xml><?xml version="1.0" encoding="utf-8"?>
<ds:datastoreItem xmlns:ds="http://schemas.openxmlformats.org/officeDocument/2006/customXml" ds:itemID="{6E32D220-1BA3-4A56-93D7-A6F0935D2DCC}">
  <ds:schemaRefs>
    <ds:schemaRef ds:uri="http://schemas.microsoft.com/office/2006/metadata/properties"/>
    <ds:schemaRef ds:uri="http://schemas.microsoft.com/office/infopath/2007/PartnerControls"/>
    <ds:schemaRef ds:uri="01e40f41-5b4f-4617-b3e8-d2f7fb43de41"/>
    <ds:schemaRef ds:uri="fc37e61d-d9e7-49a6-a270-435704b032aa"/>
  </ds:schemaRefs>
</ds:datastoreItem>
</file>

<file path=docProps/app.xml><?xml version="1.0" encoding="utf-8"?>
<Properties xmlns="http://schemas.openxmlformats.org/officeDocument/2006/extended-properties" xmlns:vt="http://schemas.openxmlformats.org/officeDocument/2006/docPropsVTypes">
  <TotalTime>53</TotalTime>
  <Words>420</Words>
  <Application>Microsoft Office PowerPoint</Application>
  <PresentationFormat>Diaprojekcija na zaslonu (4:3)</PresentationFormat>
  <Paragraphs>60</Paragraphs>
  <Slides>7</Slides>
  <Notes>7</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7</vt:i4>
      </vt:variant>
    </vt:vector>
  </HeadingPairs>
  <TitlesOfParts>
    <vt:vector size="15" baseType="lpstr">
      <vt:lpstr>Times New Roman</vt:lpstr>
      <vt:lpstr>Arial</vt:lpstr>
      <vt:lpstr>AmnestyTradeGothic</vt:lpstr>
      <vt:lpstr>Calibri</vt:lpstr>
      <vt:lpstr>Oswald</vt:lpstr>
      <vt:lpstr>Arial Narrow</vt:lpstr>
      <vt:lpstr>Office Theme</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Simona Podobnikar</dc:creator>
  <cp:lastModifiedBy>Taja Premk</cp:lastModifiedBy>
  <cp:revision>8</cp:revision>
  <dcterms:modified xsi:type="dcterms:W3CDTF">2023-11-06T10:47:14Z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0x010100F27C1BA77FD8CD4580A475C513D81D5F</vt:lpwstr>
  </property>
  <property fmtid="{D5CDD505-2E9C-101B-9397-08002B2CF9AE}" pid="3" name="MediaServiceImageTags">
    <vt:lpwstr/>
  </property>
</Properties>
</file>